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Kulim Park Light"/>
      <p:regular r:id="rId33"/>
      <p:bold r:id="rId34"/>
      <p:italic r:id="rId35"/>
      <p:boldItalic r:id="rId36"/>
    </p:embeddedFont>
    <p:embeddedFont>
      <p:font typeface="Lobster"/>
      <p:regular r:id="rId37"/>
    </p:embeddedFont>
    <p:embeddedFont>
      <p:font typeface="Kulim Park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PNx2ScJDCcj4zx7y8lDxfhiWB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ulimPark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KulimPark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KulimParkLigh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KulimParkLight-italic.fntdata"/><Relationship Id="rId12" Type="http://schemas.openxmlformats.org/officeDocument/2006/relationships/slide" Target="slides/slide8.xml"/><Relationship Id="rId34" Type="http://schemas.openxmlformats.org/officeDocument/2006/relationships/font" Target="fonts/KulimParkLight-bold.fntdata"/><Relationship Id="rId15" Type="http://schemas.openxmlformats.org/officeDocument/2006/relationships/slide" Target="slides/slide11.xml"/><Relationship Id="rId37" Type="http://schemas.openxmlformats.org/officeDocument/2006/relationships/font" Target="fonts/Lobster-regular.fntdata"/><Relationship Id="rId14" Type="http://schemas.openxmlformats.org/officeDocument/2006/relationships/slide" Target="slides/slide10.xml"/><Relationship Id="rId36" Type="http://schemas.openxmlformats.org/officeDocument/2006/relationships/font" Target="fonts/KulimPark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KulimPark-bold.fntdata"/><Relationship Id="rId16" Type="http://schemas.openxmlformats.org/officeDocument/2006/relationships/slide" Target="slides/slide12.xml"/><Relationship Id="rId38" Type="http://schemas.openxmlformats.org/officeDocument/2006/relationships/font" Target="fonts/KulimPark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624c534b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77624c53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7624c534b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77624c534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7624c534b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77624c534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624c534b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77624c534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624c534b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77624c53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7624c534b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77624c53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7624c534b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77624c534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624c534b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77624c53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624c534b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77624c534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7624c534b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77624c53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7624c534b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77624c534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7624c534b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77624c53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7624c534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77624c53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7624c534b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77624c534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7624c534b_2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77624c534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7624c534b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77624c534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7624c534b_2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77624c534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624c534b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77624c534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7624c534b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77624c534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624c534b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77624c53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624c534b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77624c534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7624c534b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77624c534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30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30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30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0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0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0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0"/>
          <p:cNvSpPr txBox="1"/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9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116" name="Google Shape;116;p39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9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9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9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9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9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39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Corners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0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26" name="Google Shape;126;p40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35" name="Google Shape;135;p41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1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1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20" name="Google Shape;20;p31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1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" name="Google Shape;28;p31"/>
          <p:cNvSpPr txBox="1"/>
          <p:nvPr>
            <p:ph idx="2" type="body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2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32" name="Google Shape;32;p32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7490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2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2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2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2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32"/>
          <p:cNvSpPr txBox="1"/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43" name="Google Shape;43;p33"/>
            <p:cNvSpPr/>
            <p:nvPr/>
          </p:nvSpPr>
          <p:spPr>
            <a:xfrm>
              <a:off x="-8" y="-15"/>
              <a:ext cx="8946259" cy="5142022"/>
            </a:xfrm>
            <a:custGeom>
              <a:rect b="b" l="l" r="r" t="t"/>
              <a:pathLst>
                <a:path extrusionOk="0" h="2285343" w="3976115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3"/>
            <p:cNvSpPr/>
            <p:nvPr/>
          </p:nvSpPr>
          <p:spPr>
            <a:xfrm>
              <a:off x="-8" y="279"/>
              <a:ext cx="8777943" cy="5141725"/>
            </a:xfrm>
            <a:custGeom>
              <a:rect b="b" l="l" r="r" t="t"/>
              <a:pathLst>
                <a:path extrusionOk="0" h="2285211" w="3901308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-8" y="-15"/>
              <a:ext cx="8089742" cy="5142022"/>
            </a:xfrm>
            <a:custGeom>
              <a:rect b="b" l="l" r="r" t="t"/>
              <a:pathLst>
                <a:path extrusionOk="0" h="2285343" w="3595441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-8" y="-15"/>
              <a:ext cx="7722567" cy="5142022"/>
            </a:xfrm>
            <a:custGeom>
              <a:rect b="b" l="l" r="r" t="t"/>
              <a:pathLst>
                <a:path extrusionOk="0" h="2285343" w="3432252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-8" y="279"/>
              <a:ext cx="7515353" cy="5141725"/>
            </a:xfrm>
            <a:custGeom>
              <a:rect b="b" l="l" r="r" t="t"/>
              <a:pathLst>
                <a:path extrusionOk="0" h="2285211" w="3340157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3"/>
            <p:cNvSpPr/>
            <p:nvPr/>
          </p:nvSpPr>
          <p:spPr>
            <a:xfrm>
              <a:off x="-8" y="-15"/>
              <a:ext cx="6899245" cy="5142022"/>
            </a:xfrm>
            <a:custGeom>
              <a:rect b="b" l="l" r="r" t="t"/>
              <a:pathLst>
                <a:path extrusionOk="0" h="2285343" w="3066331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33"/>
          <p:cNvSpPr txBox="1"/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3"/>
          <p:cNvSpPr txBox="1"/>
          <p:nvPr>
            <p:ph idx="1" type="subTitle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4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53" name="Google Shape;53;p3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4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4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4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4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4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34"/>
          <p:cNvSpPr txBox="1"/>
          <p:nvPr>
            <p:ph idx="1" type="body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3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49803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b="0" i="0" sz="9600" u="none" cap="none" strike="noStrike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63" name="Google Shape;63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66" name="Google Shape;66;p35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5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5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5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5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35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6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77" name="Google Shape;77;p3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6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6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6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6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6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88" name="Google Shape;88;p37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37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" type="body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6" name="Google Shape;96;p37"/>
          <p:cNvSpPr txBox="1"/>
          <p:nvPr>
            <p:ph idx="2" type="body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7" name="Google Shape;97;p37"/>
          <p:cNvSpPr txBox="1"/>
          <p:nvPr>
            <p:ph idx="3" type="body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" name="Google Shape;101;p38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02" name="Google Shape;102;p38"/>
            <p:cNvSpPr/>
            <p:nvPr/>
          </p:nvSpPr>
          <p:spPr>
            <a:xfrm>
              <a:off x="7448736" y="0"/>
              <a:ext cx="1695764" cy="2915696"/>
            </a:xfrm>
            <a:custGeom>
              <a:rect b="b" l="l" r="r" t="t"/>
              <a:pathLst>
                <a:path extrusionOk="0" h="1112861" w="650341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0" y="2610500"/>
              <a:ext cx="1994013" cy="2541528"/>
            </a:xfrm>
            <a:custGeom>
              <a:rect b="b" l="l" r="r" t="t"/>
              <a:pathLst>
                <a:path extrusionOk="0" h="970049" w="764722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8"/>
            <p:cNvSpPr/>
            <p:nvPr/>
          </p:nvSpPr>
          <p:spPr>
            <a:xfrm>
              <a:off x="7692032" y="0"/>
              <a:ext cx="1452406" cy="2617388"/>
            </a:xfrm>
            <a:custGeom>
              <a:rect b="b" l="l" r="r" t="t"/>
              <a:pathLst>
                <a:path extrusionOk="0" h="999003" w="557011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>
              <a:off x="0" y="2756070"/>
              <a:ext cx="1616827" cy="2395888"/>
            </a:xfrm>
            <a:custGeom>
              <a:rect b="b" l="l" r="r" t="t"/>
              <a:pathLst>
                <a:path extrusionOk="0" h="914461" w="620068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8"/>
            <p:cNvSpPr/>
            <p:nvPr/>
          </p:nvSpPr>
          <p:spPr>
            <a:xfrm>
              <a:off x="7879130" y="0"/>
              <a:ext cx="1265261" cy="1852036"/>
            </a:xfrm>
            <a:custGeom>
              <a:rect b="b" l="l" r="r" t="t"/>
              <a:pathLst>
                <a:path extrusionOk="0" h="706884" w="485239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>
              <a:off x="0" y="2919658"/>
              <a:ext cx="1258526" cy="2232214"/>
            </a:xfrm>
            <a:custGeom>
              <a:rect b="b" l="l" r="r" t="t"/>
              <a:pathLst>
                <a:path extrusionOk="0" h="851990" w="482656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8"/>
            <p:cNvSpPr/>
            <p:nvPr/>
          </p:nvSpPr>
          <p:spPr>
            <a:xfrm>
              <a:off x="8089575" y="0"/>
              <a:ext cx="1054762" cy="1217967"/>
            </a:xfrm>
            <a:custGeom>
              <a:rect b="b" l="l" r="r" t="t"/>
              <a:pathLst>
                <a:path extrusionOk="0" h="464873" w="404511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8"/>
            <p:cNvSpPr/>
            <p:nvPr/>
          </p:nvSpPr>
          <p:spPr>
            <a:xfrm>
              <a:off x="0" y="3209153"/>
              <a:ext cx="1067917" cy="1942573"/>
            </a:xfrm>
            <a:custGeom>
              <a:rect b="b" l="l" r="r" t="t"/>
              <a:pathLst>
                <a:path extrusionOk="0" h="741440" w="409556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8"/>
            <p:cNvSpPr/>
            <p:nvPr/>
          </p:nvSpPr>
          <p:spPr>
            <a:xfrm>
              <a:off x="8338976" y="0"/>
              <a:ext cx="805298" cy="1045498"/>
            </a:xfrm>
            <a:custGeom>
              <a:rect b="b" l="l" r="r" t="t"/>
              <a:pathLst>
                <a:path extrusionOk="0" h="399045" w="308839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8"/>
            <p:cNvSpPr/>
            <p:nvPr/>
          </p:nvSpPr>
          <p:spPr>
            <a:xfrm>
              <a:off x="0" y="3473794"/>
              <a:ext cx="731962" cy="1677798"/>
            </a:xfrm>
            <a:custGeom>
              <a:rect b="b" l="l" r="r" t="t"/>
              <a:pathLst>
                <a:path extrusionOk="0" h="640381" w="280714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8"/>
            <p:cNvSpPr/>
            <p:nvPr/>
          </p:nvSpPr>
          <p:spPr>
            <a:xfrm>
              <a:off x="8556976" y="0"/>
              <a:ext cx="369694" cy="131794"/>
            </a:xfrm>
            <a:custGeom>
              <a:rect b="b" l="l" r="r" t="t"/>
              <a:pathLst>
                <a:path extrusionOk="0" h="50303" w="141781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8"/>
            <p:cNvSpPr/>
            <p:nvPr/>
          </p:nvSpPr>
          <p:spPr>
            <a:xfrm>
              <a:off x="0" y="4839027"/>
              <a:ext cx="326660" cy="311874"/>
            </a:xfrm>
            <a:custGeom>
              <a:rect b="b" l="l" r="r" t="t"/>
              <a:pathLst>
                <a:path extrusionOk="0" h="119036" w="125277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b="0" i="0" sz="2200" u="none" cap="none" strike="noStrik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Manifiesto Ágil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Yasira Henao López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Mariajosé Botero Martínez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7624c534b_0_165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Las personas del negocio y los desarrolladores deben trabajar juntos de forma cotidiana a través del proyecto.</a:t>
            </a:r>
            <a:endParaRPr/>
          </a:p>
        </p:txBody>
      </p:sp>
      <p:sp>
        <p:nvSpPr>
          <p:cNvPr id="247" name="Google Shape;247;g77624c534b_0_165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4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624c534b_0_84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53" name="Google Shape;253;g77624c534b_0_84"/>
          <p:cNvSpPr txBox="1"/>
          <p:nvPr>
            <p:ph idx="2" type="body"/>
          </p:nvPr>
        </p:nvSpPr>
        <p:spPr>
          <a:xfrm>
            <a:off x="3413625" y="33081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54" name="Google Shape;254;g77624c534b_0_8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" name="Google Shape;255;g77624c534b_0_84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56" name="Google Shape;256;g77624c534b_0_84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77624c534b_0_84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77624c534b_0_84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77624c534b_0_84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g77624c534b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75" y="1728800"/>
            <a:ext cx="2666100" cy="17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77624c534b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875" y="846050"/>
            <a:ext cx="3086225" cy="2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77624c534b_0_84"/>
          <p:cNvSpPr txBox="1"/>
          <p:nvPr/>
        </p:nvSpPr>
        <p:spPr>
          <a:xfrm>
            <a:off x="3756050" y="470025"/>
            <a:ext cx="2797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Individualismo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63" name="Google Shape;263;g77624c534b_0_84"/>
          <p:cNvSpPr txBox="1"/>
          <p:nvPr/>
        </p:nvSpPr>
        <p:spPr>
          <a:xfrm>
            <a:off x="819525" y="36268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Trabajo en equipo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624c534b_0_170"/>
          <p:cNvSpPr txBox="1"/>
          <p:nvPr>
            <p:ph idx="1" type="subTitle"/>
          </p:nvPr>
        </p:nvSpPr>
        <p:spPr>
          <a:xfrm>
            <a:off x="1155800" y="1571253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Construcción de proyectos en torno a individuos motivados, dándoles la oportunidad y el respaldo que necesitan y procurándoles confianza para que realicen la tarea.</a:t>
            </a:r>
            <a:endParaRPr/>
          </a:p>
        </p:txBody>
      </p:sp>
      <p:sp>
        <p:nvSpPr>
          <p:cNvPr id="269" name="Google Shape;269;g77624c534b_0_170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5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7624c534b_0_73"/>
          <p:cNvSpPr txBox="1"/>
          <p:nvPr>
            <p:ph idx="1" type="body"/>
          </p:nvPr>
        </p:nvSpPr>
        <p:spPr>
          <a:xfrm>
            <a:off x="1043288" y="295450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75" name="Google Shape;275;g77624c534b_0_73"/>
          <p:cNvSpPr txBox="1"/>
          <p:nvPr>
            <p:ph idx="2" type="body"/>
          </p:nvPr>
        </p:nvSpPr>
        <p:spPr>
          <a:xfrm>
            <a:off x="5280325" y="3845325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76" name="Google Shape;276;g77624c534b_0_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7" name="Google Shape;277;g77624c534b_0_73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78" name="Google Shape;278;g77624c534b_0_73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77624c534b_0_73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77624c534b_0_73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77624c534b_0_73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" name="Google Shape;282;g77624c534b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75" y="1007450"/>
            <a:ext cx="4244526" cy="17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77624c534b_0_73"/>
          <p:cNvPicPr preferRelativeResize="0"/>
          <p:nvPr/>
        </p:nvPicPr>
        <p:blipFill rotWithShape="1">
          <a:blip r:embed="rId4">
            <a:alphaModFix/>
          </a:blip>
          <a:srcRect b="0" l="0" r="0" t="25871"/>
          <a:stretch/>
        </p:blipFill>
        <p:spPr>
          <a:xfrm>
            <a:off x="206038" y="2829802"/>
            <a:ext cx="4340600" cy="16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77624c534b_0_73"/>
          <p:cNvSpPr txBox="1"/>
          <p:nvPr/>
        </p:nvSpPr>
        <p:spPr>
          <a:xfrm>
            <a:off x="1043300" y="254780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Motivación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85" name="Google Shape;285;g77624c534b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050" y="1421175"/>
            <a:ext cx="3447418" cy="23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77624c534b_0_73"/>
          <p:cNvSpPr txBox="1"/>
          <p:nvPr/>
        </p:nvSpPr>
        <p:spPr>
          <a:xfrm>
            <a:off x="5391463" y="8066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Presión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7624c534b_0_175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La forma más eficiente y efectiva de comunicar información de ida y vuelta dentro de un equipo de desarrollo es mediante la conversación cara a cara.</a:t>
            </a:r>
            <a:endParaRPr/>
          </a:p>
        </p:txBody>
      </p:sp>
      <p:sp>
        <p:nvSpPr>
          <p:cNvPr id="292" name="Google Shape;292;g77624c534b_0_175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6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7624c534b_0_9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98" name="Google Shape;298;g77624c534b_0_9"/>
          <p:cNvSpPr txBox="1"/>
          <p:nvPr>
            <p:ph idx="2" type="body"/>
          </p:nvPr>
        </p:nvSpPr>
        <p:spPr>
          <a:xfrm>
            <a:off x="4447700" y="3675875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99" name="Google Shape;299;g77624c534b_0_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" name="Google Shape;300;g77624c534b_0_9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301" name="Google Shape;301;g77624c534b_0_9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77624c534b_0_9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77624c534b_0_9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77624c534b_0_9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" name="Google Shape;305;g77624c534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5" y="1128225"/>
            <a:ext cx="3495600" cy="20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77624c534b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950" y="1695089"/>
            <a:ext cx="3495600" cy="175331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77624c534b_0_9"/>
          <p:cNvSpPr txBox="1"/>
          <p:nvPr/>
        </p:nvSpPr>
        <p:spPr>
          <a:xfrm>
            <a:off x="949300" y="339387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Comunicación cara a cara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8" name="Google Shape;308;g77624c534b_0_9"/>
          <p:cNvSpPr txBox="1"/>
          <p:nvPr/>
        </p:nvSpPr>
        <p:spPr>
          <a:xfrm>
            <a:off x="4741100" y="4700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Comunicación escrita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7624c534b_0_180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El software que funciona es la principal medida del progreso.</a:t>
            </a:r>
            <a:endParaRPr/>
          </a:p>
        </p:txBody>
      </p:sp>
      <p:sp>
        <p:nvSpPr>
          <p:cNvPr id="314" name="Google Shape;314;g77624c534b_0_180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7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624c534b_0_20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0" name="Google Shape;320;g77624c534b_0_20"/>
          <p:cNvSpPr txBox="1"/>
          <p:nvPr>
            <p:ph idx="2" type="body"/>
          </p:nvPr>
        </p:nvSpPr>
        <p:spPr>
          <a:xfrm>
            <a:off x="4150400" y="3254425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1" name="Google Shape;321;g77624c534b_0_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g77624c534b_0_20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323" name="Google Shape;323;g77624c534b_0_20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77624c534b_0_20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77624c534b_0_20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77624c534b_0_20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7" name="Google Shape;327;g77624c534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0" y="1271875"/>
            <a:ext cx="2480950" cy="23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77624c534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425" y="1128225"/>
            <a:ext cx="2857500" cy="19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77624c534b_0_20"/>
          <p:cNvSpPr txBox="1"/>
          <p:nvPr/>
        </p:nvSpPr>
        <p:spPr>
          <a:xfrm>
            <a:off x="801575" y="37512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Progreso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7624c534b_0_185"/>
          <p:cNvSpPr txBox="1"/>
          <p:nvPr>
            <p:ph idx="1" type="subTitle"/>
          </p:nvPr>
        </p:nvSpPr>
        <p:spPr>
          <a:xfrm>
            <a:off x="1155800" y="1611523"/>
            <a:ext cx="4632300" cy="29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Los procesos ágiles promueven el desarrollo sostenido. Los patrocinadores, desarrolladores y usuarios deben mantener un ritmo constante de forma indefinida.</a:t>
            </a:r>
            <a:endParaRPr/>
          </a:p>
        </p:txBody>
      </p:sp>
      <p:sp>
        <p:nvSpPr>
          <p:cNvPr id="335" name="Google Shape;335;g77624c534b_0_185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8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7624c534b_0_31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41" name="Google Shape;341;g77624c534b_0_31"/>
          <p:cNvSpPr txBox="1"/>
          <p:nvPr>
            <p:ph idx="2" type="body"/>
          </p:nvPr>
        </p:nvSpPr>
        <p:spPr>
          <a:xfrm>
            <a:off x="4412463" y="3509125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42" name="Google Shape;342;g77624c534b_0_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3" name="Google Shape;343;g77624c534b_0_3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344" name="Google Shape;344;g77624c534b_0_31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77624c534b_0_31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77624c534b_0_31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77624c534b_0_31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8" name="Google Shape;348;g77624c534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625"/>
            <a:ext cx="3621300" cy="2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77624c534b_0_31"/>
          <p:cNvSpPr txBox="1"/>
          <p:nvPr/>
        </p:nvSpPr>
        <p:spPr>
          <a:xfrm>
            <a:off x="949300" y="339387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Constancia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0" name="Google Shape;350;g77624c534b_0_31"/>
          <p:cNvSpPr txBox="1"/>
          <p:nvPr/>
        </p:nvSpPr>
        <p:spPr>
          <a:xfrm>
            <a:off x="4372700" y="5783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Rendirse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51" name="Google Shape;351;g77624c534b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00" y="1468226"/>
            <a:ext cx="3289621" cy="18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idx="1" type="body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Estamos poniendo al descubierto mejores métodos para desarrollar software, </a:t>
            </a:r>
            <a:r>
              <a:rPr lang="en"/>
              <a:t>haciéndolo</a:t>
            </a:r>
            <a:r>
              <a:rPr lang="en"/>
              <a:t> y ayudando a otros a que lo hagan. Con este trabajo hemos llegado a valorar: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7624c534b_0_190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La atención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continua a la excelencia técnica enaltece la agilidad.</a:t>
            </a:r>
            <a:endParaRPr/>
          </a:p>
        </p:txBody>
      </p:sp>
      <p:sp>
        <p:nvSpPr>
          <p:cNvPr id="357" name="Google Shape;357;g77624c534b_0_190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9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7624c534b_0_58"/>
          <p:cNvSpPr txBox="1"/>
          <p:nvPr>
            <p:ph idx="1" type="body"/>
          </p:nvPr>
        </p:nvSpPr>
        <p:spPr>
          <a:xfrm>
            <a:off x="326863" y="483450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63" name="Google Shape;363;g77624c534b_0_58"/>
          <p:cNvSpPr txBox="1"/>
          <p:nvPr>
            <p:ph idx="2" type="body"/>
          </p:nvPr>
        </p:nvSpPr>
        <p:spPr>
          <a:xfrm>
            <a:off x="4112088" y="40332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64" name="Google Shape;364;g77624c534b_0_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5" name="Google Shape;365;g77624c534b_0_58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366" name="Google Shape;366;g77624c534b_0_58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77624c534b_0_58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77624c534b_0_58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77624c534b_0_58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Google Shape;370;g77624c534b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75" y="991850"/>
            <a:ext cx="1300475" cy="16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77624c534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632174"/>
            <a:ext cx="2405425" cy="18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77624c534b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488" y="1562050"/>
            <a:ext cx="2477312" cy="24711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77624c534b_0_58"/>
          <p:cNvSpPr txBox="1"/>
          <p:nvPr/>
        </p:nvSpPr>
        <p:spPr>
          <a:xfrm>
            <a:off x="602900" y="38722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Atención a la excelencia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4" name="Google Shape;374;g77624c534b_0_58"/>
          <p:cNvSpPr txBox="1"/>
          <p:nvPr/>
        </p:nvSpPr>
        <p:spPr>
          <a:xfrm>
            <a:off x="4196400" y="4834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Desorden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7624c534b_2_0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La simplicidad como arte de maximizar la cantidad de trabajo que se hace, es esencial.</a:t>
            </a:r>
            <a:endParaRPr/>
          </a:p>
        </p:txBody>
      </p:sp>
      <p:sp>
        <p:nvSpPr>
          <p:cNvPr id="380" name="Google Shape;380;g77624c534b_2_0"/>
          <p:cNvSpPr txBox="1"/>
          <p:nvPr/>
        </p:nvSpPr>
        <p:spPr>
          <a:xfrm>
            <a:off x="282025" y="1383250"/>
            <a:ext cx="1034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10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7624c534b_0_139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86" name="Google Shape;386;g77624c534b_0_139"/>
          <p:cNvSpPr txBox="1"/>
          <p:nvPr>
            <p:ph idx="2" type="body"/>
          </p:nvPr>
        </p:nvSpPr>
        <p:spPr>
          <a:xfrm>
            <a:off x="4279925" y="379160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87" name="Google Shape;387;g77624c534b_0_1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8" name="Google Shape;388;g77624c534b_0_139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389" name="Google Shape;389;g77624c534b_0_139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77624c534b_0_139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77624c534b_0_139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77624c534b_0_139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g77624c534b_0_139"/>
          <p:cNvPicPr preferRelativeResize="0"/>
          <p:nvPr/>
        </p:nvPicPr>
        <p:blipFill rotWithShape="1">
          <a:blip r:embed="rId3">
            <a:alphaModFix/>
          </a:blip>
          <a:srcRect b="0" l="0" r="0" t="39489"/>
          <a:stretch/>
        </p:blipFill>
        <p:spPr>
          <a:xfrm>
            <a:off x="403300" y="1199750"/>
            <a:ext cx="2773900" cy="12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77624c534b_0_139"/>
          <p:cNvPicPr preferRelativeResize="0"/>
          <p:nvPr/>
        </p:nvPicPr>
        <p:blipFill rotWithShape="1">
          <a:blip r:embed="rId4">
            <a:alphaModFix/>
          </a:blip>
          <a:srcRect b="0" l="17478" r="0" t="0"/>
          <a:stretch/>
        </p:blipFill>
        <p:spPr>
          <a:xfrm>
            <a:off x="322323" y="2457000"/>
            <a:ext cx="3220225" cy="20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77624c534b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050" y="1356375"/>
            <a:ext cx="3593375" cy="25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77624c534b_0_139"/>
          <p:cNvSpPr txBox="1"/>
          <p:nvPr/>
        </p:nvSpPr>
        <p:spPr>
          <a:xfrm>
            <a:off x="4196400" y="4834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Complejidad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97" name="Google Shape;397;g77624c534b_0_139"/>
          <p:cNvSpPr txBox="1"/>
          <p:nvPr/>
        </p:nvSpPr>
        <p:spPr>
          <a:xfrm>
            <a:off x="252800" y="384550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Menos es más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7624c534b_2_10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Las mejores arquitecturas, requisitos y diseños emergen de equipos que se autoorganizan.</a:t>
            </a:r>
            <a:endParaRPr/>
          </a:p>
        </p:txBody>
      </p:sp>
      <p:sp>
        <p:nvSpPr>
          <p:cNvPr id="403" name="Google Shape;403;g77624c534b_2_10"/>
          <p:cNvSpPr txBox="1"/>
          <p:nvPr/>
        </p:nvSpPr>
        <p:spPr>
          <a:xfrm>
            <a:off x="282025" y="1383250"/>
            <a:ext cx="1034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11.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7624c534b_0_128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9" name="Google Shape;409;g77624c534b_0_128"/>
          <p:cNvSpPr txBox="1"/>
          <p:nvPr>
            <p:ph idx="2" type="body"/>
          </p:nvPr>
        </p:nvSpPr>
        <p:spPr>
          <a:xfrm>
            <a:off x="4125400" y="33081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10" name="Google Shape;410;g77624c534b_0_1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g77624c534b_0_128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412" name="Google Shape;412;g77624c534b_0_128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77624c534b_0_128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77624c534b_0_128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77624c534b_0_128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6" name="Google Shape;416;g77624c534b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49" y="945225"/>
            <a:ext cx="2554408" cy="18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77624c534b_0_128"/>
          <p:cNvPicPr preferRelativeResize="0"/>
          <p:nvPr/>
        </p:nvPicPr>
        <p:blipFill rotWithShape="1">
          <a:blip r:embed="rId4">
            <a:alphaModFix/>
          </a:blip>
          <a:srcRect b="0" l="0" r="4168" t="0"/>
          <a:stretch/>
        </p:blipFill>
        <p:spPr>
          <a:xfrm>
            <a:off x="631700" y="2959000"/>
            <a:ext cx="1946775" cy="17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77624c534b_0_128"/>
          <p:cNvPicPr preferRelativeResize="0"/>
          <p:nvPr/>
        </p:nvPicPr>
        <p:blipFill rotWithShape="1">
          <a:blip r:embed="rId5">
            <a:alphaModFix/>
          </a:blip>
          <a:srcRect b="0" l="2773" r="4142" t="0"/>
          <a:stretch/>
        </p:blipFill>
        <p:spPr>
          <a:xfrm>
            <a:off x="4028850" y="729850"/>
            <a:ext cx="2666100" cy="214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77624c534b_0_128"/>
          <p:cNvSpPr txBox="1"/>
          <p:nvPr/>
        </p:nvSpPr>
        <p:spPr>
          <a:xfrm>
            <a:off x="4236550" y="3357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Caos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20" name="Google Shape;420;g77624c534b_0_128"/>
          <p:cNvSpPr txBox="1"/>
          <p:nvPr/>
        </p:nvSpPr>
        <p:spPr>
          <a:xfrm>
            <a:off x="383188" y="428867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Organización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7624c534b_2_15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En intervalos regulares, el equipo reflexiona sobre la forma de ser más efectivo y ajusta su conducta en consecuencia.</a:t>
            </a:r>
            <a:endParaRPr/>
          </a:p>
        </p:txBody>
      </p:sp>
      <p:sp>
        <p:nvSpPr>
          <p:cNvPr id="426" name="Google Shape;426;g77624c534b_2_15"/>
          <p:cNvSpPr txBox="1"/>
          <p:nvPr/>
        </p:nvSpPr>
        <p:spPr>
          <a:xfrm>
            <a:off x="282025" y="1383250"/>
            <a:ext cx="1034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12.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7624c534b_0_117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32" name="Google Shape;432;g77624c534b_0_117"/>
          <p:cNvSpPr txBox="1"/>
          <p:nvPr>
            <p:ph idx="2" type="body"/>
          </p:nvPr>
        </p:nvSpPr>
        <p:spPr>
          <a:xfrm>
            <a:off x="4031375" y="381170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33" name="Google Shape;433;g77624c534b_0_1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4" name="Google Shape;434;g77624c534b_0_117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435" name="Google Shape;435;g77624c534b_0_117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77624c534b_0_117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77624c534b_0_117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77624c534b_0_117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9" name="Google Shape;439;g77624c534b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75" y="1021000"/>
            <a:ext cx="3105150" cy="20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77624c534b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37" y="3048523"/>
            <a:ext cx="2823626" cy="16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77624c534b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475" y="1210729"/>
            <a:ext cx="3332825" cy="24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77624c534b_0_117"/>
          <p:cNvSpPr txBox="1"/>
          <p:nvPr/>
        </p:nvSpPr>
        <p:spPr>
          <a:xfrm>
            <a:off x="568338" y="40332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Reflexión y eficiencia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43" name="Google Shape;443;g77624c534b_0_117"/>
          <p:cNvSpPr txBox="1"/>
          <p:nvPr/>
        </p:nvSpPr>
        <p:spPr>
          <a:xfrm>
            <a:off x="4258975" y="55097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Impulsividad y desorden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"/>
          <p:cNvSpPr txBox="1"/>
          <p:nvPr>
            <p:ph idx="4294967295" type="ctrTitle"/>
          </p:nvPr>
        </p:nvSpPr>
        <p:spPr>
          <a:xfrm>
            <a:off x="2140050" y="2583075"/>
            <a:ext cx="4863900" cy="7689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76200">
              <a:schemeClr val="dk1">
                <a:alpha val="63919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</a:pPr>
            <a:r>
              <a:rPr lang="en" sz="6000">
                <a:solidFill>
                  <a:schemeClr val="lt1"/>
                </a:solidFill>
              </a:rPr>
              <a:t>¡Gracias</a:t>
            </a:r>
            <a:r>
              <a:rPr b="1" i="0" lang="en" sz="6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!</a:t>
            </a:r>
            <a:endParaRPr b="1" i="0" sz="6000" u="none" cap="none" strike="noStrike">
              <a:solidFill>
                <a:schemeClr val="lt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49" name="Google Shape;44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3873876" y="1236950"/>
            <a:ext cx="1399545" cy="1247525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rotWithShape="0" algn="bl" dir="5400000" dist="95250">
              <a:schemeClr val="dk1">
                <a:alpha val="6588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" name="Google Shape;159;p17"/>
          <p:cNvGrpSpPr/>
          <p:nvPr/>
        </p:nvGrpSpPr>
        <p:grpSpPr>
          <a:xfrm>
            <a:off x="182590" y="174825"/>
            <a:ext cx="2680200" cy="2680200"/>
            <a:chOff x="1247715" y="1212050"/>
            <a:chExt cx="2680200" cy="2680200"/>
          </a:xfrm>
        </p:grpSpPr>
        <p:sp>
          <p:nvSpPr>
            <p:cNvPr id="160" name="Google Shape;160;p17"/>
            <p:cNvSpPr/>
            <p:nvPr/>
          </p:nvSpPr>
          <p:spPr>
            <a:xfrm rot="2700000">
              <a:off x="2212765" y="1032012"/>
              <a:ext cx="750099" cy="3040276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603752" y="31789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509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accent2"/>
                  </a:solidFill>
                  <a:latin typeface="Kulim Park"/>
                  <a:ea typeface="Kulim Park"/>
                  <a:cs typeface="Kulim Park"/>
                  <a:sym typeface="Kulim Park"/>
                </a:rPr>
                <a:t>1</a:t>
              </a:r>
              <a:endParaRPr b="1" i="0" sz="1200" u="none" cap="none" strike="noStrike">
                <a:solidFill>
                  <a:schemeClr val="accent2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62" name="Google Shape;162;p17"/>
            <p:cNvSpPr txBox="1"/>
            <p:nvPr/>
          </p:nvSpPr>
          <p:spPr>
            <a:xfrm rot="-2700000">
              <a:off x="1541698" y="221450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A los</a:t>
              </a:r>
              <a:r>
                <a:rPr b="1" lang="en" sz="12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 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individuos</a:t>
              </a:r>
              <a:r>
                <a:rPr b="1" lang="en" sz="12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 y su 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interacción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, por encima de los procesos y sus herramientas.</a:t>
              </a:r>
              <a:endParaRPr b="1" i="0" sz="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163" name="Google Shape;163;p17"/>
          <p:cNvGrpSpPr/>
          <p:nvPr/>
        </p:nvGrpSpPr>
        <p:grpSpPr>
          <a:xfrm>
            <a:off x="538628" y="1668624"/>
            <a:ext cx="2650500" cy="2650500"/>
            <a:chOff x="3203953" y="1258049"/>
            <a:chExt cx="2650500" cy="2650500"/>
          </a:xfrm>
        </p:grpSpPr>
        <p:sp>
          <p:nvSpPr>
            <p:cNvPr id="164" name="Google Shape;164;p17"/>
            <p:cNvSpPr/>
            <p:nvPr/>
          </p:nvSpPr>
          <p:spPr>
            <a:xfrm rot="2700000">
              <a:off x="4175154" y="1063161"/>
              <a:ext cx="708097" cy="3040276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3514999" y="324566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509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accent3"/>
                  </a:solidFill>
                  <a:latin typeface="Kulim Park"/>
                  <a:ea typeface="Kulim Park"/>
                  <a:cs typeface="Kulim Park"/>
                  <a:sym typeface="Kulim Park"/>
                </a:rPr>
                <a:t>2</a:t>
              </a:r>
              <a:endParaRPr b="1" i="0" sz="1200" u="none" cap="none" strike="noStrike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66" name="Google Shape;166;p17"/>
            <p:cNvSpPr txBox="1"/>
            <p:nvPr/>
          </p:nvSpPr>
          <p:spPr>
            <a:xfrm rot="-2700000">
              <a:off x="3463787" y="2218909"/>
              <a:ext cx="2333877" cy="543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El 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software que funciona,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 por encima de la documentación exhaustiva.</a:t>
              </a:r>
              <a:endParaRPr b="1" i="0" sz="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4177926" y="2350050"/>
            <a:ext cx="2632200" cy="2632200"/>
            <a:chOff x="5123976" y="1258050"/>
            <a:chExt cx="2632200" cy="2632200"/>
          </a:xfrm>
        </p:grpSpPr>
        <p:sp>
          <p:nvSpPr>
            <p:cNvPr id="168" name="Google Shape;168;p17"/>
            <p:cNvSpPr/>
            <p:nvPr/>
          </p:nvSpPr>
          <p:spPr>
            <a:xfrm rot="2700000">
              <a:off x="6098967" y="1054012"/>
              <a:ext cx="682217" cy="3040276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5421567" y="322711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509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accen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4</a:t>
              </a:r>
              <a:endParaRPr b="1" i="0" sz="1200" u="none" cap="none" strike="noStrike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 rot="-2700000">
              <a:off x="5372719" y="2218006"/>
              <a:ext cx="2341513" cy="531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La 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respuesta al cambio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, por encima del seguimiento de un plan.</a:t>
              </a:r>
              <a:endParaRPr b="1" i="0" sz="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2915856" y="906625"/>
            <a:ext cx="2628600" cy="2628600"/>
            <a:chOff x="5123981" y="1258050"/>
            <a:chExt cx="2628600" cy="2628600"/>
          </a:xfrm>
        </p:grpSpPr>
        <p:sp>
          <p:nvSpPr>
            <p:cNvPr id="172" name="Google Shape;172;p17"/>
            <p:cNvSpPr/>
            <p:nvPr/>
          </p:nvSpPr>
          <p:spPr>
            <a:xfrm rot="2700000">
              <a:off x="6099718" y="1052212"/>
              <a:ext cx="677125" cy="3040276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5397242" y="3260168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509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accent4"/>
                  </a:solidFill>
                  <a:latin typeface="Kulim Park"/>
                  <a:ea typeface="Kulim Park"/>
                  <a:cs typeface="Kulim Park"/>
                  <a:sym typeface="Kulim Park"/>
                </a:rPr>
                <a:t>3</a:t>
              </a:r>
              <a:endParaRPr b="1" i="0" sz="1200" u="none" cap="none" strike="noStrike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74" name="Google Shape;174;p17"/>
            <p:cNvSpPr txBox="1"/>
            <p:nvPr/>
          </p:nvSpPr>
          <p:spPr>
            <a:xfrm rot="-2700000">
              <a:off x="5354118" y="2225715"/>
              <a:ext cx="2341513" cy="478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La 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colaboración</a:t>
              </a:r>
              <a:r>
                <a:rPr b="1" lang="en" sz="1300" u="sng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 con el cliente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, por encima de la 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negociación</a:t>
              </a:r>
              <a:r>
                <a:rPr b="1" lang="en" sz="1200">
                  <a:solidFill>
                    <a:schemeClr val="lt1"/>
                  </a:solidFill>
                  <a:latin typeface="Kulim Park"/>
                  <a:ea typeface="Kulim Park"/>
                  <a:cs typeface="Kulim Park"/>
                  <a:sym typeface="Kulim Park"/>
                </a:rPr>
                <a:t> contractual.</a:t>
              </a:r>
              <a:endParaRPr b="1" i="0" sz="8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/>
          <p:nvPr>
            <p:ph idx="1" type="subTitle"/>
          </p:nvPr>
        </p:nvSpPr>
        <p:spPr>
          <a:xfrm>
            <a:off x="1155800" y="1611528"/>
            <a:ext cx="46323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Nuestra principal prioridad es satisfacer al cliente a través de la entrega temprana y continua del software de valor.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1.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6" name="Google Shape;186;p8"/>
          <p:cNvSpPr txBox="1"/>
          <p:nvPr>
            <p:ph idx="2" type="body"/>
          </p:nvPr>
        </p:nvSpPr>
        <p:spPr>
          <a:xfrm>
            <a:off x="3413625" y="33081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189" name="Google Shape;189;p8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" name="Google Shape;1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00" y="1065750"/>
            <a:ext cx="2957476" cy="204436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503225" y="316937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Ser puntual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635913" y="1880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Ser </a:t>
            </a: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impuntual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8399" l="0" r="0" t="0"/>
          <a:stretch/>
        </p:blipFill>
        <p:spPr>
          <a:xfrm>
            <a:off x="3635925" y="1065750"/>
            <a:ext cx="3034850" cy="20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624c534b_0_155"/>
          <p:cNvSpPr txBox="1"/>
          <p:nvPr>
            <p:ph idx="1" type="subTitle"/>
          </p:nvPr>
        </p:nvSpPr>
        <p:spPr>
          <a:xfrm>
            <a:off x="1155800" y="1611523"/>
            <a:ext cx="4632300" cy="26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Son 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bienvenidos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los requisitos cambiantes, incluso si llegan tarde al desarrollo. 	Los procesos 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ágiles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se doblegan al cambio como ventaja competitiva para el cliente.</a:t>
            </a:r>
            <a:endParaRPr/>
          </a:p>
        </p:txBody>
      </p:sp>
      <p:sp>
        <p:nvSpPr>
          <p:cNvPr id="202" name="Google Shape;202;g77624c534b_0_155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2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624c534b_0_95"/>
          <p:cNvSpPr txBox="1"/>
          <p:nvPr>
            <p:ph idx="1" type="body"/>
          </p:nvPr>
        </p:nvSpPr>
        <p:spPr>
          <a:xfrm>
            <a:off x="669600" y="384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8" name="Google Shape;208;g77624c534b_0_95"/>
          <p:cNvSpPr txBox="1"/>
          <p:nvPr>
            <p:ph idx="2" type="body"/>
          </p:nvPr>
        </p:nvSpPr>
        <p:spPr>
          <a:xfrm>
            <a:off x="3771863" y="33081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09" name="Google Shape;209;g77624c534b_0_9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" name="Google Shape;210;g77624c534b_0_95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1" name="Google Shape;211;g77624c534b_0_95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77624c534b_0_95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77624c534b_0_95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77624c534b_0_95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5" name="Google Shape;215;g77624c534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075" y="1374650"/>
            <a:ext cx="27336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77624c534b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00" y="2703649"/>
            <a:ext cx="2464761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77624c534b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25" y="1128225"/>
            <a:ext cx="2367450" cy="15754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77624c534b_0_95"/>
          <p:cNvSpPr txBox="1"/>
          <p:nvPr/>
        </p:nvSpPr>
        <p:spPr>
          <a:xfrm>
            <a:off x="780750" y="3898950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Adaptarse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9" name="Google Shape;219;g77624c534b_0_95"/>
          <p:cNvSpPr txBox="1"/>
          <p:nvPr/>
        </p:nvSpPr>
        <p:spPr>
          <a:xfrm>
            <a:off x="3883025" y="760225"/>
            <a:ext cx="244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Ser terco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624c534b_0_160"/>
          <p:cNvSpPr txBox="1"/>
          <p:nvPr>
            <p:ph idx="1" type="subTitle"/>
          </p:nvPr>
        </p:nvSpPr>
        <p:spPr>
          <a:xfrm>
            <a:off x="1155800" y="1611524"/>
            <a:ext cx="463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Entregar con frecuencia software que funcione, en 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períodos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de un par de semanas hasta un par de meses con preferencia en los 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períodos</a:t>
            </a:r>
            <a:r>
              <a:rPr b="1" lang="en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 breves.</a:t>
            </a:r>
            <a:endParaRPr/>
          </a:p>
        </p:txBody>
      </p:sp>
      <p:sp>
        <p:nvSpPr>
          <p:cNvPr id="225" name="Google Shape;225;g77624c534b_0_160"/>
          <p:cNvSpPr txBox="1"/>
          <p:nvPr/>
        </p:nvSpPr>
        <p:spPr>
          <a:xfrm>
            <a:off x="430700" y="1302650"/>
            <a:ext cx="725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3</a:t>
            </a:r>
            <a:r>
              <a:rPr b="1" lang="en" sz="4800">
                <a:solidFill>
                  <a:schemeClr val="accent5"/>
                </a:solidFill>
                <a:latin typeface="Kulim Park"/>
                <a:ea typeface="Kulim Park"/>
                <a:cs typeface="Kulim Park"/>
                <a:sym typeface="Kulim Park"/>
              </a:rPr>
              <a:t>.</a:t>
            </a:r>
            <a:endParaRPr b="1" sz="4800">
              <a:solidFill>
                <a:schemeClr val="accent5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624c534b_0_106"/>
          <p:cNvSpPr txBox="1"/>
          <p:nvPr>
            <p:ph idx="1" type="body"/>
          </p:nvPr>
        </p:nvSpPr>
        <p:spPr>
          <a:xfrm>
            <a:off x="457200" y="470025"/>
            <a:ext cx="26661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31" name="Google Shape;231;g77624c534b_0_106"/>
          <p:cNvSpPr txBox="1"/>
          <p:nvPr>
            <p:ph idx="2" type="body"/>
          </p:nvPr>
        </p:nvSpPr>
        <p:spPr>
          <a:xfrm>
            <a:off x="3413625" y="3308150"/>
            <a:ext cx="26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n" sz="3000">
                <a:latin typeface="Kulim Park"/>
                <a:ea typeface="Kulim Park"/>
                <a:cs typeface="Kulim Park"/>
                <a:sym typeface="Kulim Park"/>
              </a:rPr>
              <a:t>NO ES</a:t>
            </a:r>
            <a:endParaRPr b="1" sz="3000"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232" name="Google Shape;232;g77624c534b_0_10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g77624c534b_0_106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34" name="Google Shape;234;g77624c534b_0_106"/>
            <p:cNvSpPr/>
            <p:nvPr/>
          </p:nvSpPr>
          <p:spPr>
            <a:xfrm>
              <a:off x="8317077" y="3538745"/>
              <a:ext cx="116450" cy="494517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77624c534b_0_106"/>
            <p:cNvSpPr/>
            <p:nvPr/>
          </p:nvSpPr>
          <p:spPr>
            <a:xfrm>
              <a:off x="7843600" y="3242988"/>
              <a:ext cx="985792" cy="257051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77624c534b_0_106"/>
            <p:cNvSpPr/>
            <p:nvPr/>
          </p:nvSpPr>
          <p:spPr>
            <a:xfrm>
              <a:off x="8317077" y="2775995"/>
              <a:ext cx="116450" cy="132595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77624c534b_0_106"/>
            <p:cNvSpPr/>
            <p:nvPr/>
          </p:nvSpPr>
          <p:spPr>
            <a:xfrm>
              <a:off x="7921212" y="2947296"/>
              <a:ext cx="985792" cy="256985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rotWithShape="0" algn="bl" dir="16200000" dist="85725">
                <a:schemeClr val="dk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g77624c534b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25" y="1420050"/>
            <a:ext cx="3110401" cy="22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77624c534b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325" y="1128225"/>
            <a:ext cx="2666100" cy="20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77624c534b_0_106"/>
          <p:cNvSpPr txBox="1"/>
          <p:nvPr/>
        </p:nvSpPr>
        <p:spPr>
          <a:xfrm>
            <a:off x="447825" y="3026150"/>
            <a:ext cx="2821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Varios entregables FUNCIONALES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41" name="Google Shape;241;g77624c534b_0_106"/>
          <p:cNvSpPr txBox="1"/>
          <p:nvPr/>
        </p:nvSpPr>
        <p:spPr>
          <a:xfrm>
            <a:off x="3348850" y="188025"/>
            <a:ext cx="3419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Esperar a que esté completo para hacer el primer entregable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